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10D-95E1-42DC-A8CA-C2694B72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1D13-4312-4D40-B886-F5C0562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BF3D-9BB1-44E0-BCD5-D7F4BA3E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685-203A-4024-BC18-8190E87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B9B-9A16-47DC-98E5-D3514AD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E0BB-9856-42AF-B9E4-133F3DD9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2854-2D60-4047-A57B-945BA8CA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B909-C0B6-4AC3-9AA4-E7EEBF6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4DB0-4D02-4077-99F2-E44D323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4CBE-A92D-4E18-898A-BE98A38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22DE-8A9D-480F-A111-28883363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B8F-D93B-40FB-9339-40E8E0F74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72B7-8A17-4888-A4E6-C430F146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CB638-9F4B-4A64-A986-9630D84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D6DA-1D68-4BB5-AB9A-FEB6B62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F7C-19D1-4AA1-A420-B1E95E59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A9D-A247-49FB-A9E1-62D33348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7AD2-5A07-46DE-B188-1EDB3A84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023E-2F99-455C-9CD1-CF9A2C5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196-9BE6-46A8-8A9E-7C8D0CB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BD62-92C4-409B-A435-4F54560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B7FF-0432-4AB8-B125-497C745B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2656-DED5-48EC-BE96-5D1AAC9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AA07-1AC5-40AC-A0CF-D042BE5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920D-B88D-4FD6-BFD0-BF998751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AB47-E57F-4E4B-94D4-079B7D5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671-A9A6-49B8-8E88-3403F447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72A-B061-40E0-B7E5-4B3BC881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13B1-0D31-4DCE-8588-4C2C373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91C8A-B321-4E60-ABBD-BEE03445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252E-1E11-47DE-8F21-0094A5D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FC7F-334E-471E-B1A1-1A9CFB3A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A490-CE47-4A2B-85D3-69BACAF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1CC8-6B62-4596-8C96-82086928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E6FE8-36F3-44C5-B6B4-A2ED84A1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3CF3F-47E1-4BC3-82F0-3D8E9269F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01BD-B049-4462-8EF6-833309F9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43F9B-A565-4EFB-A5C6-5A952748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D0D2-1C76-4E73-9914-ACDD686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4DD9-7F4C-482B-B987-3EECB57D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F805C-7ECD-4E57-9ED6-C4F36F89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2916-E61D-461D-BF94-855A297F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548EA-E212-4691-A0AE-EB85603A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D1033-E788-4F7A-B46C-58178E27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1B050-D456-45AD-A677-30E16A0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A85F-BE24-4D1A-A31F-2982AC8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67DF-8C08-41C8-9CF7-13585CB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3293-D7B3-4C9E-913D-5FFA62FC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594D-1919-43A2-A44A-D7D0CD0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474-DA21-426D-9184-150E840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F88-A506-40FE-8FD6-37416C1E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A347-8B03-462B-A844-1972F487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A1CF-D42C-43A3-8EBB-4810E22E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BC601-CE4A-443D-9C55-5E0D90DE3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6DC6-C2E9-43EF-8F73-9D4E741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8E9A-02A4-44D7-9EB3-E8E1196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BF6D-F5E5-40B7-9A67-F1DFE58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8117-B4AC-48F1-B946-E0B954D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0AD49-3961-4314-B464-2E7D183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9A11-781E-4FB2-8417-1F7AB09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46FF-7793-4583-9FE8-04886C666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6877-A7A9-4522-8A46-2003928CF089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4416-8094-495D-A064-F7C4BA8D2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DB45-435F-46E6-947A-8F8F8CB6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://homedesigner8.blogspot.com/2015/07/kitchen-designs-accessories.html" TargetMode="External"/><Relationship Id="rId3" Type="http://schemas.openxmlformats.org/officeDocument/2006/relationships/hyperlink" Target="https://openclipart.org/detail/122473/fwd__bubble_hand_drawn-by-rejon-177666" TargetMode="External"/><Relationship Id="rId7" Type="http://schemas.openxmlformats.org/officeDocument/2006/relationships/hyperlink" Target="http://commons.wikimedia.org/wiki/File:Beautiful_Home_with_roof_and_green_Lawns_in_Dallas.jpg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://louch.org/dailyyak/2006/05/online-open-house-3rd-bedroom.html" TargetMode="External"/><Relationship Id="rId5" Type="http://schemas.openxmlformats.org/officeDocument/2006/relationships/hyperlink" Target="http://commons.wikimedia.org/wiki/File:Single-family_home.jpg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://freshlycompleted.blogspot.com/2014/08/10-beautiful-master-bedroom-ideas.html" TargetMode="Externa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64B8-1BE6-4EE3-8606-E0D8FAEBD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DF206-2489-4A0C-ADA4-8780F5B0B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5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67FFAD-CC2A-48A1-ACD6-BF699B88DB2B}"/>
              </a:ext>
            </a:extLst>
          </p:cNvPr>
          <p:cNvGrpSpPr/>
          <p:nvPr/>
        </p:nvGrpSpPr>
        <p:grpSpPr>
          <a:xfrm>
            <a:off x="333762" y="470890"/>
            <a:ext cx="11643749" cy="5771160"/>
            <a:chOff x="333762" y="470890"/>
            <a:chExt cx="11643749" cy="57711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2BC88-B079-4601-ABE8-02320AF5C33B}"/>
                </a:ext>
              </a:extLst>
            </p:cNvPr>
            <p:cNvSpPr txBox="1"/>
            <p:nvPr/>
          </p:nvSpPr>
          <p:spPr>
            <a:xfrm>
              <a:off x="632178" y="470890"/>
              <a:ext cx="108599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			                   Random Forest</a:t>
              </a:r>
            </a:p>
            <a:p>
              <a:endParaRPr lang="en-US" dirty="0"/>
            </a:p>
            <a:p>
              <a:r>
                <a:rPr lang="en-US" dirty="0"/>
                <a:t>		Evaluation Metrics                                                                              Confusion Matrix</a:t>
              </a:r>
            </a:p>
          </p:txBody>
        </p:sp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E5DA5F0-C86F-45C8-8CF2-110D040E7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62" y="1896534"/>
              <a:ext cx="6486599" cy="4345516"/>
            </a:xfrm>
            <a:prstGeom prst="rect">
              <a:avLst/>
            </a:prstGeom>
          </p:spPr>
        </p:pic>
        <p:pic>
          <p:nvPicPr>
            <p:cNvPr id="3" name="Picture 2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id="{15B296EA-D95F-4FFF-9CA3-92228F27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5702" y="2314222"/>
              <a:ext cx="5031809" cy="362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07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8CC1A9-8D69-4DCD-9240-CBFF6BAA2AD8}"/>
              </a:ext>
            </a:extLst>
          </p:cNvPr>
          <p:cNvGrpSpPr/>
          <p:nvPr/>
        </p:nvGrpSpPr>
        <p:grpSpPr>
          <a:xfrm>
            <a:off x="198295" y="470890"/>
            <a:ext cx="11993705" cy="6049837"/>
            <a:chOff x="198295" y="470890"/>
            <a:chExt cx="11993705" cy="60498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2BC88-B079-4601-ABE8-02320AF5C33B}"/>
                </a:ext>
              </a:extLst>
            </p:cNvPr>
            <p:cNvSpPr txBox="1"/>
            <p:nvPr/>
          </p:nvSpPr>
          <p:spPr>
            <a:xfrm>
              <a:off x="632178" y="470890"/>
              <a:ext cx="108599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			                   Support  Vector</a:t>
              </a:r>
            </a:p>
            <a:p>
              <a:endParaRPr lang="en-US" dirty="0"/>
            </a:p>
            <a:p>
              <a:r>
                <a:rPr lang="en-US" dirty="0"/>
                <a:t>		Evaluation Metrics                                                                              Confusion Matrix</a:t>
              </a:r>
            </a:p>
          </p:txBody>
        </p:sp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178A8CDF-2194-460F-88EC-26E61008B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95" y="1852814"/>
              <a:ext cx="6532472" cy="466791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AC359E-6936-41F0-911F-F71CB4CF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014" y="2491489"/>
              <a:ext cx="5285986" cy="3739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9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379E7CA-73F5-4FB5-ADCC-AD83D54C4916}"/>
              </a:ext>
            </a:extLst>
          </p:cNvPr>
          <p:cNvGrpSpPr/>
          <p:nvPr/>
        </p:nvGrpSpPr>
        <p:grpSpPr>
          <a:xfrm>
            <a:off x="99173" y="504757"/>
            <a:ext cx="12585424" cy="5848486"/>
            <a:chOff x="99173" y="504757"/>
            <a:chExt cx="12585424" cy="58484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2BC88-B079-4601-ABE8-02320AF5C33B}"/>
                </a:ext>
              </a:extLst>
            </p:cNvPr>
            <p:cNvSpPr txBox="1"/>
            <p:nvPr/>
          </p:nvSpPr>
          <p:spPr>
            <a:xfrm>
              <a:off x="632178" y="504757"/>
              <a:ext cx="108599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			                   XGBOOST</a:t>
              </a:r>
            </a:p>
            <a:p>
              <a:endParaRPr lang="en-US" dirty="0"/>
            </a:p>
            <a:p>
              <a:r>
                <a:rPr lang="en-US" dirty="0"/>
                <a:t>		Evaluation Metrics                                                                              Confusion Matrix</a:t>
              </a:r>
            </a:p>
          </p:txBody>
        </p:sp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C6CEB50-F419-4564-A82B-4275A658C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3" y="1685330"/>
              <a:ext cx="6895174" cy="466791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BEBB7B-1CB5-44B0-B398-D84204DF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9452" y="2174975"/>
              <a:ext cx="5575145" cy="417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81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9436-FAC2-4E8A-AD24-57949A11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309EA-6277-4DB9-9E25-85AFF0C5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4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4FAA9-2DAF-4D3E-845E-E59E9C0D9ACB}"/>
              </a:ext>
            </a:extLst>
          </p:cNvPr>
          <p:cNvGrpSpPr/>
          <p:nvPr/>
        </p:nvGrpSpPr>
        <p:grpSpPr>
          <a:xfrm>
            <a:off x="772213" y="360881"/>
            <a:ext cx="11108861" cy="5724811"/>
            <a:chOff x="772213" y="360881"/>
            <a:chExt cx="11108861" cy="5724811"/>
          </a:xfrm>
        </p:grpSpPr>
        <p:pic>
          <p:nvPicPr>
            <p:cNvPr id="3" name="Picture 2" descr="A black and silver phone&#10;&#10;Description generated with high confidence">
              <a:extLst>
                <a:ext uri="{FF2B5EF4-FFF2-40B4-BE49-F238E27FC236}">
                  <a16:creationId xmlns:a16="http://schemas.microsoft.com/office/drawing/2014/main" id="{C0A00333-4B1F-464A-BDA7-A3C6B93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948572">
              <a:off x="3726167" y="1401784"/>
              <a:ext cx="4890179" cy="4003142"/>
            </a:xfrm>
            <a:prstGeom prst="rect">
              <a:avLst/>
            </a:prstGeom>
          </p:spPr>
        </p:pic>
        <p:pic>
          <p:nvPicPr>
            <p:cNvPr id="12" name="Picture 11" descr="A large brick building with grass in front of a house&#10;&#10;Description generated with very high confidence">
              <a:extLst>
                <a:ext uri="{FF2B5EF4-FFF2-40B4-BE49-F238E27FC236}">
                  <a16:creationId xmlns:a16="http://schemas.microsoft.com/office/drawing/2014/main" id="{4AF4B4CC-CFE0-4459-A0FA-71C865E7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2213" y="613829"/>
              <a:ext cx="2743200" cy="2071116"/>
            </a:xfrm>
            <a:prstGeom prst="rect">
              <a:avLst/>
            </a:prstGeom>
          </p:spPr>
        </p:pic>
        <p:pic>
          <p:nvPicPr>
            <p:cNvPr id="15" name="Picture 14" descr="A small church in the corner of a house&#10;&#10;Description generated with very high confidence">
              <a:extLst>
                <a:ext uri="{FF2B5EF4-FFF2-40B4-BE49-F238E27FC236}">
                  <a16:creationId xmlns:a16="http://schemas.microsoft.com/office/drawing/2014/main" id="{AC6BD607-0115-4461-AC6E-44496E1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2213" y="3989243"/>
              <a:ext cx="2743200" cy="2057400"/>
            </a:xfrm>
            <a:prstGeom prst="rect">
              <a:avLst/>
            </a:prstGeom>
          </p:spPr>
        </p:pic>
        <p:pic>
          <p:nvPicPr>
            <p:cNvPr id="29" name="Picture 28" descr="A large white bed in a room&#10;&#10;Description generated with very high confidence">
              <a:extLst>
                <a:ext uri="{FF2B5EF4-FFF2-40B4-BE49-F238E27FC236}">
                  <a16:creationId xmlns:a16="http://schemas.microsoft.com/office/drawing/2014/main" id="{9019D462-084A-4C09-B936-AD9238E67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1946" y="3725594"/>
              <a:ext cx="2131728" cy="1423994"/>
            </a:xfrm>
            <a:prstGeom prst="rect">
              <a:avLst/>
            </a:prstGeom>
          </p:spPr>
        </p:pic>
        <p:pic>
          <p:nvPicPr>
            <p:cNvPr id="30" name="Picture 29" descr="A bedroom with a bed in a room&#10;&#10;Description generated with very high confidence">
              <a:extLst>
                <a:ext uri="{FF2B5EF4-FFF2-40B4-BE49-F238E27FC236}">
                  <a16:creationId xmlns:a16="http://schemas.microsoft.com/office/drawing/2014/main" id="{DC2962C5-4CA3-49CB-A900-9F408FE1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85691" y="360881"/>
              <a:ext cx="2057400" cy="1543050"/>
            </a:xfrm>
            <a:prstGeom prst="rect">
              <a:avLst/>
            </a:prstGeom>
          </p:spPr>
        </p:pic>
        <p:pic>
          <p:nvPicPr>
            <p:cNvPr id="31" name="Picture 30" descr="A kitchen with stainless steel appliances and wooden cabinets&#10;&#10;Description generated with very high confidence">
              <a:extLst>
                <a:ext uri="{FF2B5EF4-FFF2-40B4-BE49-F238E27FC236}">
                  <a16:creationId xmlns:a16="http://schemas.microsoft.com/office/drawing/2014/main" id="{65F851A0-D2FE-4998-AE13-E8632D97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823674" y="865807"/>
              <a:ext cx="2057400" cy="156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47FDB7-6BD4-4AC4-B4F9-A69BA978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674" y="4714092"/>
              <a:ext cx="2057400" cy="13716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5FE2FFE-0413-4125-9F97-E02F38E8D3A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43" y="1903931"/>
              <a:ext cx="1828944" cy="1035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1E1A762-74E3-4EC8-9EE3-D06629B7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435" y="3429000"/>
              <a:ext cx="1864852" cy="1826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276CE69A-4972-47F5-AC55-78F60B8A74F9}"/>
                </a:ext>
              </a:extLst>
            </p:cNvPr>
            <p:cNvSpPr/>
            <p:nvPr/>
          </p:nvSpPr>
          <p:spPr>
            <a:xfrm>
              <a:off x="6951216" y="2939489"/>
              <a:ext cx="630314" cy="31480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94E58D-EC9D-4EA5-A45E-51BEA81653B4}"/>
                </a:ext>
              </a:extLst>
            </p:cNvPr>
            <p:cNvSpPr txBox="1"/>
            <p:nvPr/>
          </p:nvSpPr>
          <p:spPr>
            <a:xfrm>
              <a:off x="10610400" y="3163478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Kitchen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679CD2-878F-41A4-8BE6-E1A27D9D5ED3}"/>
                </a:ext>
              </a:extLst>
            </p:cNvPr>
            <p:cNvSpPr txBox="1"/>
            <p:nvPr/>
          </p:nvSpPr>
          <p:spPr>
            <a:xfrm>
              <a:off x="8168640" y="2500616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Bedroom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54F35-2277-406D-9087-4A8BBEDE1913}"/>
                </a:ext>
              </a:extLst>
            </p:cNvPr>
            <p:cNvCxnSpPr/>
            <p:nvPr/>
          </p:nvCxnSpPr>
          <p:spPr>
            <a:xfrm flipV="1">
              <a:off x="8714391" y="202410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A5A2DD-EEB5-4274-9E37-FE590A272169}"/>
                </a:ext>
              </a:extLst>
            </p:cNvPr>
            <p:cNvCxnSpPr/>
            <p:nvPr/>
          </p:nvCxnSpPr>
          <p:spPr>
            <a:xfrm>
              <a:off x="8743732" y="3009530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5809CF-27C1-40AC-9BE4-6A0EE2CC7B32}"/>
                </a:ext>
              </a:extLst>
            </p:cNvPr>
            <p:cNvCxnSpPr/>
            <p:nvPr/>
          </p:nvCxnSpPr>
          <p:spPr>
            <a:xfrm flipV="1">
              <a:off x="11185492" y="261192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D6AE7-DD5C-47CB-BC36-3CC9E808D690}"/>
                </a:ext>
              </a:extLst>
            </p:cNvPr>
            <p:cNvCxnSpPr/>
            <p:nvPr/>
          </p:nvCxnSpPr>
          <p:spPr>
            <a:xfrm>
              <a:off x="11185492" y="3820416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89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E580AB-2692-4702-91F5-9B58694ECBED}"/>
              </a:ext>
            </a:extLst>
          </p:cNvPr>
          <p:cNvGrpSpPr/>
          <p:nvPr/>
        </p:nvGrpSpPr>
        <p:grpSpPr>
          <a:xfrm>
            <a:off x="738323" y="417250"/>
            <a:ext cx="10884038" cy="6381831"/>
            <a:chOff x="738323" y="417250"/>
            <a:chExt cx="10884038" cy="63818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98FB9-EB55-40E6-B86C-B0805BC12B0D}"/>
                </a:ext>
              </a:extLst>
            </p:cNvPr>
            <p:cNvSpPr/>
            <p:nvPr/>
          </p:nvSpPr>
          <p:spPr>
            <a:xfrm>
              <a:off x="2954785" y="332302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Support </a:t>
              </a:r>
            </a:p>
            <a:p>
              <a:pPr algn="ctr"/>
              <a:r>
                <a:rPr lang="en-US" dirty="0"/>
                <a:t>Vector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DCE467-B6D3-472C-9292-ED5E2D15DC5C}"/>
                </a:ext>
              </a:extLst>
            </p:cNvPr>
            <p:cNvSpPr/>
            <p:nvPr/>
          </p:nvSpPr>
          <p:spPr>
            <a:xfrm>
              <a:off x="738323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</a:t>
              </a:r>
            </a:p>
            <a:p>
              <a:pPr algn="ctr"/>
              <a:r>
                <a:rPr lang="en-US" dirty="0"/>
                <a:t>Regression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A0D6-CB07-43FA-A70A-610E1E532888}"/>
                </a:ext>
              </a:extLst>
            </p:cNvPr>
            <p:cNvSpPr/>
            <p:nvPr/>
          </p:nvSpPr>
          <p:spPr>
            <a:xfrm>
              <a:off x="4314547" y="471625"/>
              <a:ext cx="3949082" cy="985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Feature Extraction  </a:t>
              </a:r>
            </a:p>
            <a:p>
              <a:pPr algn="ctr"/>
              <a:r>
                <a:rPr lang="en-US" dirty="0"/>
                <a:t>InceptionV3</a:t>
              </a:r>
            </a:p>
            <a:p>
              <a:pPr algn="ctr"/>
              <a:r>
                <a:rPr lang="en-US" dirty="0"/>
                <a:t>Image net Weights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C1D2E-DB69-49C3-A570-B3ECBFFD23D3}"/>
                </a:ext>
              </a:extLst>
            </p:cNvPr>
            <p:cNvSpPr/>
            <p:nvPr/>
          </p:nvSpPr>
          <p:spPr>
            <a:xfrm>
              <a:off x="5140891" y="3335061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3BA12-F243-4AE6-B3FF-DA227B14CAAE}"/>
                </a:ext>
              </a:extLst>
            </p:cNvPr>
            <p:cNvSpPr/>
            <p:nvPr/>
          </p:nvSpPr>
          <p:spPr>
            <a:xfrm>
              <a:off x="7195612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7FFD7A-D3C6-48DB-91C2-721FDE3D0D2C}"/>
                </a:ext>
              </a:extLst>
            </p:cNvPr>
            <p:cNvSpPr/>
            <p:nvPr/>
          </p:nvSpPr>
          <p:spPr>
            <a:xfrm>
              <a:off x="2894121" y="2031320"/>
              <a:ext cx="7199790" cy="7989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 Layer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945455-BD9C-46AD-AE9B-4C79869804B3}"/>
                </a:ext>
              </a:extLst>
            </p:cNvPr>
            <p:cNvSpPr/>
            <p:nvPr/>
          </p:nvSpPr>
          <p:spPr>
            <a:xfrm>
              <a:off x="2977413" y="456031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Logistic </a:t>
              </a:r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45530C3C-2EEA-4E1C-A8D2-AC5C657E730B}"/>
                </a:ext>
              </a:extLst>
            </p:cNvPr>
            <p:cNvSpPr/>
            <p:nvPr/>
          </p:nvSpPr>
          <p:spPr>
            <a:xfrm>
              <a:off x="1326777" y="417250"/>
              <a:ext cx="1961965" cy="10941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</a:t>
              </a:r>
            </a:p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2E83FAEB-F0B9-4AF3-8210-2DAB6DEC9FFF}"/>
                </a:ext>
              </a:extLst>
            </p:cNvPr>
            <p:cNvSpPr/>
            <p:nvPr/>
          </p:nvSpPr>
          <p:spPr>
            <a:xfrm>
              <a:off x="9289434" y="582597"/>
              <a:ext cx="1228295" cy="798990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61AB90-9154-4F79-B598-E3526A45E82A}"/>
                </a:ext>
              </a:extLst>
            </p:cNvPr>
            <p:cNvCxnSpPr/>
            <p:nvPr/>
          </p:nvCxnSpPr>
          <p:spPr>
            <a:xfrm>
              <a:off x="3288742" y="1091953"/>
              <a:ext cx="10006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309EA6-1753-42D4-A9F7-DE8D1CBFF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630" y="1091953"/>
              <a:ext cx="1025804" cy="739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D15011-3D18-446C-8AB2-6ADBA5DB7BB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560" y="1485158"/>
              <a:ext cx="0" cy="5655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15BA0F-E215-4374-A700-A8AAA0D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2" y="1484972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FF15CD-A6AF-47CD-AFC0-F6A8CA8558E2}"/>
                </a:ext>
              </a:extLst>
            </p:cNvPr>
            <p:cNvGrpSpPr/>
            <p:nvPr/>
          </p:nvGrpSpPr>
          <p:grpSpPr>
            <a:xfrm>
              <a:off x="2363550" y="2857855"/>
              <a:ext cx="6257450" cy="508617"/>
              <a:chOff x="2006179" y="2849731"/>
              <a:chExt cx="6257450" cy="50861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8C95E5-9EC5-45FB-BCD2-F8AF071FC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E28340A-8CD6-4F5B-BC8E-05B90DA3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092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2871C5F-CCB2-4BE5-ADD9-E0A5DE46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32094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8B3761-A1B9-40F9-8C39-23CAD0EB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4F9A4AB-900B-40A6-A4FB-D6119EAE3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24135"/>
                <a:ext cx="6257450" cy="929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9D101-2ADF-4486-B8DC-FCB9F387AF94}"/>
                  </a:ext>
                </a:extLst>
              </p:cNvPr>
              <p:cNvCxnSpPr/>
              <p:nvPr/>
            </p:nvCxnSpPr>
            <p:spPr>
              <a:xfrm>
                <a:off x="5280560" y="2849731"/>
                <a:ext cx="0" cy="18236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291DC-6B3A-4761-AD18-3ACDFA4353DB}"/>
                </a:ext>
              </a:extLst>
            </p:cNvPr>
            <p:cNvSpPr/>
            <p:nvPr/>
          </p:nvSpPr>
          <p:spPr>
            <a:xfrm>
              <a:off x="5253492" y="456234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SVM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058676-3336-4A52-A492-0E2690CE7E84}"/>
                </a:ext>
              </a:extLst>
            </p:cNvPr>
            <p:cNvSpPr/>
            <p:nvPr/>
          </p:nvSpPr>
          <p:spPr>
            <a:xfrm>
              <a:off x="7461085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DAF59-72CA-4305-B36A-FB575B854719}"/>
                </a:ext>
              </a:extLst>
            </p:cNvPr>
            <p:cNvSpPr/>
            <p:nvPr/>
          </p:nvSpPr>
          <p:spPr>
            <a:xfrm>
              <a:off x="9680241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</a:t>
              </a:r>
            </a:p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5FD0E66-F26F-4B5A-894D-E1888CE824F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38" y="4068585"/>
              <a:ext cx="1294471" cy="869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518345-4D1A-4822-853C-C9228E1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86" y="4127021"/>
              <a:ext cx="1523343" cy="73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170D8CA-28A4-4DA9-83D4-D8DCBBEAC5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1762" y="4044525"/>
              <a:ext cx="1467416" cy="8723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0EA55C-4CA8-40B8-91EB-F45D54CB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739" y="4095731"/>
              <a:ext cx="1435283" cy="76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19BC4C-0B39-4595-9EEB-DE4CC9BF1159}"/>
                </a:ext>
              </a:extLst>
            </p:cNvPr>
            <p:cNvGrpSpPr/>
            <p:nvPr/>
          </p:nvGrpSpPr>
          <p:grpSpPr>
            <a:xfrm>
              <a:off x="4451282" y="2857855"/>
              <a:ext cx="6257450" cy="1753899"/>
              <a:chOff x="4451282" y="2857855"/>
              <a:chExt cx="6257450" cy="175389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D7C3204-79A9-4804-826B-A0EA41CB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2B7B927-3F08-423F-A854-F8106171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195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98FE845-87DE-4F98-9F5E-36D0263A6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1103" y="4285500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CA9679A-AAC2-446C-B010-8099769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5ADC7D-55A7-4267-99C7-73B5F01AB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77541"/>
                <a:ext cx="6257450" cy="9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EF05F3B-52D5-4BA7-A034-B1E249909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885" y="2857855"/>
                <a:ext cx="30894" cy="14135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47704F6-6DFD-4EA0-8C09-82617FEBF48F}"/>
                </a:ext>
              </a:extLst>
            </p:cNvPr>
            <p:cNvGrpSpPr/>
            <p:nvPr/>
          </p:nvGrpSpPr>
          <p:grpSpPr>
            <a:xfrm>
              <a:off x="3651366" y="5561822"/>
              <a:ext cx="7301551" cy="1237259"/>
              <a:chOff x="3651366" y="5561822"/>
              <a:chExt cx="7301551" cy="123725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470620-CA24-4E17-91FC-10F88B1A20DB}"/>
                  </a:ext>
                </a:extLst>
              </p:cNvPr>
              <p:cNvSpPr/>
              <p:nvPr/>
            </p:nvSpPr>
            <p:spPr>
              <a:xfrm>
                <a:off x="3651366" y="5561822"/>
                <a:ext cx="7301551" cy="12372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45027-EAD8-46B1-9AA6-B8F05779E6CB}"/>
                  </a:ext>
                </a:extLst>
              </p:cNvPr>
              <p:cNvSpPr txBox="1"/>
              <p:nvPr/>
            </p:nvSpPr>
            <p:spPr>
              <a:xfrm>
                <a:off x="4199705" y="5820602"/>
                <a:ext cx="66227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Model Evaluation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6ADC56-1232-4951-B77E-42BDA2F3F506}"/>
                  </a:ext>
                </a:extLst>
              </p:cNvPr>
              <p:cNvSpPr txBox="1"/>
              <p:nvPr/>
            </p:nvSpPr>
            <p:spPr>
              <a:xfrm>
                <a:off x="4220463" y="6298750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Accuracy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38DD01E-F195-4479-A114-E16DA7382617}"/>
                  </a:ext>
                </a:extLst>
              </p:cNvPr>
              <p:cNvSpPr txBox="1"/>
              <p:nvPr/>
            </p:nvSpPr>
            <p:spPr>
              <a:xfrm>
                <a:off x="6909754" y="6311722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E69680-5B0A-4435-9386-73F14D2DA7D2}"/>
                  </a:ext>
                </a:extLst>
              </p:cNvPr>
              <p:cNvSpPr txBox="1"/>
              <p:nvPr/>
            </p:nvSpPr>
            <p:spPr>
              <a:xfrm>
                <a:off x="8271762" y="6306021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92153A7-2710-476E-877B-53131CD932F9}"/>
                  </a:ext>
                </a:extLst>
              </p:cNvPr>
              <p:cNvSpPr txBox="1"/>
              <p:nvPr/>
            </p:nvSpPr>
            <p:spPr>
              <a:xfrm>
                <a:off x="9596599" y="6292019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Confusion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E87A05E-3D15-4995-B3B7-A87DA5FCD1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547" y="5299191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AA6980F-7E5B-4E58-B1F2-07E7B18DF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029" y="5290870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2C7DC1-AD53-43BB-9927-4B39812BD0C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9" y="5216655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5EDDCB8-61D7-4D74-8AAB-709E034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732" y="5255039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922E7B-333B-44FB-BB3E-D52E87A3F15F}"/>
                </a:ext>
              </a:extLst>
            </p:cNvPr>
            <p:cNvSpPr txBox="1"/>
            <p:nvPr/>
          </p:nvSpPr>
          <p:spPr>
            <a:xfrm>
              <a:off x="5547746" y="6303127"/>
              <a:ext cx="1225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9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89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C0ACCCA-ADBF-4592-A1DC-9A58BD4ADD1D}"/>
              </a:ext>
            </a:extLst>
          </p:cNvPr>
          <p:cNvGrpSpPr/>
          <p:nvPr/>
        </p:nvGrpSpPr>
        <p:grpSpPr>
          <a:xfrm>
            <a:off x="404810" y="367505"/>
            <a:ext cx="11543518" cy="6414806"/>
            <a:chOff x="404810" y="367505"/>
            <a:chExt cx="11543518" cy="6414806"/>
          </a:xfrm>
        </p:grpSpPr>
        <p:pic>
          <p:nvPicPr>
            <p:cNvPr id="3" name="Picture 2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0AF0793A-4114-4C9B-B959-08DD5D4C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7" y="400050"/>
              <a:ext cx="1371600" cy="1028700"/>
            </a:xfrm>
            <a:prstGeom prst="rect">
              <a:avLst/>
            </a:prstGeom>
          </p:spPr>
        </p:pic>
        <p:pic>
          <p:nvPicPr>
            <p:cNvPr id="5" name="Picture 4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42ECB2E2-3134-4D06-A45A-2F2C4095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437357"/>
              <a:ext cx="1123951" cy="1498601"/>
            </a:xfrm>
            <a:prstGeom prst="rect">
              <a:avLst/>
            </a:prstGeom>
          </p:spPr>
        </p:pic>
        <p:pic>
          <p:nvPicPr>
            <p:cNvPr id="7" name="Picture 6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00E385B4-9C67-40DA-80F3-D81FEBF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47675"/>
              <a:ext cx="1638300" cy="1228725"/>
            </a:xfrm>
            <a:prstGeom prst="rect">
              <a:avLst/>
            </a:prstGeom>
          </p:spPr>
        </p:pic>
        <p:pic>
          <p:nvPicPr>
            <p:cNvPr id="9" name="Picture 8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E06107EB-03F5-4A7A-899D-F12C72EF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825" y="447675"/>
              <a:ext cx="1866900" cy="1400175"/>
            </a:xfrm>
            <a:prstGeom prst="rect">
              <a:avLst/>
            </a:prstGeom>
          </p:spPr>
        </p:pic>
        <p:pic>
          <p:nvPicPr>
            <p:cNvPr id="11" name="Picture 10" descr="A living room filled with furniture and a wood floor&#10;&#10;Description generated with very high confidence">
              <a:extLst>
                <a:ext uri="{FF2B5EF4-FFF2-40B4-BE49-F238E27FC236}">
                  <a16:creationId xmlns:a16="http://schemas.microsoft.com/office/drawing/2014/main" id="{89945CBF-D123-48F9-A149-40EB7ECD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99" y="1993105"/>
              <a:ext cx="1466850" cy="1466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51259-C594-42B0-9E5A-77E4F2F6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94" y="2209800"/>
              <a:ext cx="1219200" cy="1219200"/>
            </a:xfrm>
            <a:prstGeom prst="rect">
              <a:avLst/>
            </a:prstGeom>
          </p:spPr>
        </p:pic>
        <p:pic>
          <p:nvPicPr>
            <p:cNvPr id="15" name="Picture 14" descr="A large bed sitting in a room&#10;&#10;Description generated with very high confidence">
              <a:extLst>
                <a:ext uri="{FF2B5EF4-FFF2-40B4-BE49-F238E27FC236}">
                  <a16:creationId xmlns:a16="http://schemas.microsoft.com/office/drawing/2014/main" id="{4B7CE64A-32FA-4B72-9FC9-1DEC623C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24" y="1992311"/>
              <a:ext cx="1400175" cy="1400175"/>
            </a:xfrm>
            <a:prstGeom prst="rect">
              <a:avLst/>
            </a:prstGeom>
          </p:spPr>
        </p:pic>
        <p:pic>
          <p:nvPicPr>
            <p:cNvPr id="17" name="Picture 16" descr="A room filled with furniture and a bed&#10;&#10;Description generated with high confidence">
              <a:extLst>
                <a:ext uri="{FF2B5EF4-FFF2-40B4-BE49-F238E27FC236}">
                  <a16:creationId xmlns:a16="http://schemas.microsoft.com/office/drawing/2014/main" id="{E7BD1356-1AE0-42C1-9003-2BB689099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7" y="2138359"/>
              <a:ext cx="1471616" cy="1471616"/>
            </a:xfrm>
            <a:prstGeom prst="rect">
              <a:avLst/>
            </a:prstGeom>
          </p:spPr>
        </p:pic>
        <p:pic>
          <p:nvPicPr>
            <p:cNvPr id="19" name="Picture 18" descr="A small room&#10;&#10;Description generated with very high confidence">
              <a:extLst>
                <a:ext uri="{FF2B5EF4-FFF2-40B4-BE49-F238E27FC236}">
                  <a16:creationId xmlns:a16="http://schemas.microsoft.com/office/drawing/2014/main" id="{30F7FADD-A020-4B0D-8220-8B01BA5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007" y="3552825"/>
              <a:ext cx="1333500" cy="1333500"/>
            </a:xfrm>
            <a:prstGeom prst="rect">
              <a:avLst/>
            </a:prstGeom>
          </p:spPr>
        </p:pic>
        <p:pic>
          <p:nvPicPr>
            <p:cNvPr id="21" name="Picture 20" descr="A double door in a room&#10;&#10;Description generated with very high confidence">
              <a:extLst>
                <a:ext uri="{FF2B5EF4-FFF2-40B4-BE49-F238E27FC236}">
                  <a16:creationId xmlns:a16="http://schemas.microsoft.com/office/drawing/2014/main" id="{B071D85A-740D-48AF-9BDB-856BDF7E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49" y="3486150"/>
              <a:ext cx="1400175" cy="1400175"/>
            </a:xfrm>
            <a:prstGeom prst="rect">
              <a:avLst/>
            </a:prstGeom>
          </p:spPr>
        </p:pic>
        <p:pic>
          <p:nvPicPr>
            <p:cNvPr id="23" name="Picture 22" descr="A room with a wooden floor&#10;&#10;Description generated with very high confidence">
              <a:extLst>
                <a:ext uri="{FF2B5EF4-FFF2-40B4-BE49-F238E27FC236}">
                  <a16:creationId xmlns:a16="http://schemas.microsoft.com/office/drawing/2014/main" id="{B7614601-D285-472A-97FD-7DE1A85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472" y="3833018"/>
              <a:ext cx="1571625" cy="1571625"/>
            </a:xfrm>
            <a:prstGeom prst="rect">
              <a:avLst/>
            </a:prstGeom>
          </p:spPr>
        </p:pic>
        <p:pic>
          <p:nvPicPr>
            <p:cNvPr id="25" name="Picture 24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56F1FC95-F67A-498E-B677-4F9CC04E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617" y="367505"/>
              <a:ext cx="1530349" cy="1147762"/>
            </a:xfrm>
            <a:prstGeom prst="rect">
              <a:avLst/>
            </a:prstGeom>
          </p:spPr>
        </p:pic>
        <p:pic>
          <p:nvPicPr>
            <p:cNvPr id="29" name="Picture 28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CEEAD306-3154-48FC-82D4-59ECC739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98" y="1993105"/>
              <a:ext cx="1652589" cy="1652589"/>
            </a:xfrm>
            <a:prstGeom prst="rect">
              <a:avLst/>
            </a:prstGeom>
          </p:spPr>
        </p:pic>
        <p:pic>
          <p:nvPicPr>
            <p:cNvPr id="31" name="Picture 30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8B492432-6041-4A47-A52C-DC90FAB9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85" y="4301840"/>
              <a:ext cx="1652589" cy="1652589"/>
            </a:xfrm>
            <a:prstGeom prst="rect">
              <a:avLst/>
            </a:prstGeom>
          </p:spPr>
        </p:pic>
        <p:pic>
          <p:nvPicPr>
            <p:cNvPr id="33" name="Picture 32" descr="A kitchen with a stove and a microwave&#10;&#10;Description generated with very high confidence">
              <a:extLst>
                <a:ext uri="{FF2B5EF4-FFF2-40B4-BE49-F238E27FC236}">
                  <a16:creationId xmlns:a16="http://schemas.microsoft.com/office/drawing/2014/main" id="{A76CBF59-EEA2-4BD3-A1D3-9D255F5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806252"/>
              <a:ext cx="1209675" cy="1209675"/>
            </a:xfrm>
            <a:prstGeom prst="rect">
              <a:avLst/>
            </a:prstGeom>
          </p:spPr>
        </p:pic>
        <p:pic>
          <p:nvPicPr>
            <p:cNvPr id="35" name="Picture 34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D962F417-7EDA-4190-8BE6-CE361660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875" y="419089"/>
              <a:ext cx="1785945" cy="1785945"/>
            </a:xfrm>
            <a:prstGeom prst="rect">
              <a:avLst/>
            </a:prstGeom>
          </p:spPr>
        </p:pic>
        <p:pic>
          <p:nvPicPr>
            <p:cNvPr id="37" name="Picture 36" descr="A stove top oven sitting inside of a car&#10;&#10;Description generated with high confidence">
              <a:extLst>
                <a:ext uri="{FF2B5EF4-FFF2-40B4-BE49-F238E27FC236}">
                  <a16:creationId xmlns:a16="http://schemas.microsoft.com/office/drawing/2014/main" id="{1B3EDB63-7498-4982-8D52-44F639F6D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566" y="2314575"/>
              <a:ext cx="1655762" cy="1655762"/>
            </a:xfrm>
            <a:prstGeom prst="rect">
              <a:avLst/>
            </a:prstGeom>
          </p:spPr>
        </p:pic>
        <p:pic>
          <p:nvPicPr>
            <p:cNvPr id="39" name="Picture 38" descr="A living room filled with furniture and a fireplace&#10;&#10;Description generated with very high confidence">
              <a:extLst>
                <a:ext uri="{FF2B5EF4-FFF2-40B4-BE49-F238E27FC236}">
                  <a16:creationId xmlns:a16="http://schemas.microsoft.com/office/drawing/2014/main" id="{9FF3BBC5-D779-4FE7-9872-EAE6EB4B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0" y="4962524"/>
              <a:ext cx="1704976" cy="1704976"/>
            </a:xfrm>
            <a:prstGeom prst="rect">
              <a:avLst/>
            </a:prstGeom>
          </p:spPr>
        </p:pic>
        <p:pic>
          <p:nvPicPr>
            <p:cNvPr id="41" name="Picture 40" descr="A living room filled with furniture and a fire place&#10;&#10;Description generated with very high confidence">
              <a:extLst>
                <a:ext uri="{FF2B5EF4-FFF2-40B4-BE49-F238E27FC236}">
                  <a16:creationId xmlns:a16="http://schemas.microsoft.com/office/drawing/2014/main" id="{2AD4538D-C5EE-4729-95D0-8A352C6C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5126549"/>
              <a:ext cx="1655762" cy="1655762"/>
            </a:xfrm>
            <a:prstGeom prst="rect">
              <a:avLst/>
            </a:prstGeom>
          </p:spPr>
        </p:pic>
        <p:pic>
          <p:nvPicPr>
            <p:cNvPr id="43" name="Picture 42" descr="A shelf filled with food&#10;&#10;Description generated with high confidence">
              <a:extLst>
                <a:ext uri="{FF2B5EF4-FFF2-40B4-BE49-F238E27FC236}">
                  <a16:creationId xmlns:a16="http://schemas.microsoft.com/office/drawing/2014/main" id="{89243423-F2DB-4276-88E2-FE652B05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512364"/>
              <a:ext cx="952460" cy="1269947"/>
            </a:xfrm>
            <a:prstGeom prst="rect">
              <a:avLst/>
            </a:prstGeom>
          </p:spPr>
        </p:pic>
        <p:pic>
          <p:nvPicPr>
            <p:cNvPr id="45" name="Picture 44" descr="A picture containing refrigerator, cabinet, indoor, furniture&#10;&#10;Description generated with very high confidence">
              <a:extLst>
                <a:ext uri="{FF2B5EF4-FFF2-40B4-BE49-F238E27FC236}">
                  <a16:creationId xmlns:a16="http://schemas.microsoft.com/office/drawing/2014/main" id="{16BA917D-B934-43CE-B087-9BA9A1D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678" y="4152618"/>
              <a:ext cx="1197248" cy="1792288"/>
            </a:xfrm>
            <a:prstGeom prst="rect">
              <a:avLst/>
            </a:prstGeom>
          </p:spPr>
        </p:pic>
        <p:pic>
          <p:nvPicPr>
            <p:cNvPr id="47" name="Picture 46" descr="A large room&#10;&#10;Description generated with very high confidence">
              <a:extLst>
                <a:ext uri="{FF2B5EF4-FFF2-40B4-BE49-F238E27FC236}">
                  <a16:creationId xmlns:a16="http://schemas.microsoft.com/office/drawing/2014/main" id="{007B4A8B-FEEC-448D-8214-8157D563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048" y="5267266"/>
              <a:ext cx="1374327" cy="137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7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4B6D61-FC25-418C-9D7D-49AC4D1EB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375157"/>
              </p:ext>
            </p:extLst>
          </p:nvPr>
        </p:nvGraphicFramePr>
        <p:xfrm>
          <a:off x="433752" y="187568"/>
          <a:ext cx="8557845" cy="6353906"/>
        </p:xfrm>
        <a:graphic>
          <a:graphicData uri="http://schemas.openxmlformats.org/drawingml/2006/table">
            <a:tbl>
              <a:tblPr/>
              <a:tblGrid>
                <a:gridCol w="1711569">
                  <a:extLst>
                    <a:ext uri="{9D8B030D-6E8A-4147-A177-3AD203B41FA5}">
                      <a16:colId xmlns:a16="http://schemas.microsoft.com/office/drawing/2014/main" val="640651941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949894302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1886314812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65417365"/>
                    </a:ext>
                  </a:extLst>
                </a:gridCol>
                <a:gridCol w="1711569">
                  <a:extLst>
                    <a:ext uri="{9D8B030D-6E8A-4147-A177-3AD203B41FA5}">
                      <a16:colId xmlns:a16="http://schemas.microsoft.com/office/drawing/2014/main" val="67314089"/>
                    </a:ext>
                  </a:extLst>
                </a:gridCol>
              </a:tblGrid>
              <a:tr h="83604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precision_score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recall_score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f1_score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96055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bathroom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891022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bedroom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30384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corridor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54622"/>
                  </a:ext>
                </a:extLst>
              </a:tr>
              <a:tr h="836041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dining_room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87055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kitchen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42143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living room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433073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pantry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58040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staircase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25136"/>
                  </a:ext>
                </a:extLst>
              </a:tr>
              <a:tr h="585228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avg/total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99943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A43AC03-97F3-4BEE-9FED-25B87B7FE4F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8200" y="1314463"/>
            <a:ext cx="1028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8F8F406C-3FE2-419A-BDD7-E8F939822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97" y="643466"/>
            <a:ext cx="58272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3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B4F232-AE02-471A-9366-3835856A90F4}"/>
              </a:ext>
            </a:extLst>
          </p:cNvPr>
          <p:cNvGrpSpPr/>
          <p:nvPr/>
        </p:nvGrpSpPr>
        <p:grpSpPr>
          <a:xfrm>
            <a:off x="632178" y="437024"/>
            <a:ext cx="10774471" cy="5862175"/>
            <a:chOff x="632178" y="437024"/>
            <a:chExt cx="10774471" cy="5862175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970C2C0-43D3-4E03-9D13-C22CA5EF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78" y="1911788"/>
              <a:ext cx="6303927" cy="43874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2BC88-B079-4601-ABE8-02320AF5C33B}"/>
                </a:ext>
              </a:extLst>
            </p:cNvPr>
            <p:cNvSpPr txBox="1"/>
            <p:nvPr/>
          </p:nvSpPr>
          <p:spPr>
            <a:xfrm>
              <a:off x="632178" y="437024"/>
              <a:ext cx="10774471" cy="81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				          Logistic Regression</a:t>
              </a:r>
            </a:p>
            <a:p>
              <a:r>
                <a:rPr lang="en-US" dirty="0"/>
                <a:t>		Evaluation Metrics                                                           Confusion Matrix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057329-29F3-44C3-96B6-076A66D1B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52" y="2232800"/>
            <a:ext cx="6019248" cy="41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100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</dc:creator>
  <cp:lastModifiedBy>Judith</cp:lastModifiedBy>
  <cp:revision>34</cp:revision>
  <dcterms:created xsi:type="dcterms:W3CDTF">2018-10-05T21:29:10Z</dcterms:created>
  <dcterms:modified xsi:type="dcterms:W3CDTF">2018-10-09T23:06:18Z</dcterms:modified>
</cp:coreProperties>
</file>